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58" r:id="rId2"/>
    <p:sldId id="259" r:id="rId3"/>
    <p:sldId id="267" r:id="rId4"/>
    <p:sldId id="265" r:id="rId5"/>
    <p:sldId id="261" r:id="rId6"/>
    <p:sldId id="262" r:id="rId7"/>
    <p:sldId id="263" r:id="rId8"/>
    <p:sldId id="257" r:id="rId9"/>
    <p:sldId id="268" r:id="rId10"/>
    <p:sldId id="266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Segoe UI" panose="020B0502040204020203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67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7BBE2B-3CA3-48F0-9CAF-068462581E0C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03A2EB-BEE0-4150-BD71-4AFADAAE3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35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EDB09-AE54-47A8-A396-554506B9C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"/>
            <a:ext cx="5159829" cy="4498109"/>
          </a:xfrm>
        </p:spPr>
        <p:txBody>
          <a:bodyPr lIns="365760" rIns="274320" anchor="ctr" anchorCtr="0"/>
          <a:lstStyle>
            <a:lvl1pPr algn="l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0BC41B-81CA-4897-A9C7-F7E4053266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095857"/>
            <a:ext cx="5159829" cy="762143"/>
          </a:xfrm>
        </p:spPr>
        <p:txBody>
          <a:bodyPr lIns="36576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591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EDB09-AE54-47A8-A396-554506B9C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7308" y="0"/>
            <a:ext cx="9014691" cy="1600200"/>
          </a:xfrm>
        </p:spPr>
        <p:txBody>
          <a:bodyPr anchor="ctr" anchorCtr="0"/>
          <a:lstStyle>
            <a:lvl1pPr algn="ctr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0BC41B-81CA-4897-A9C7-F7E4053266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805381"/>
            <a:ext cx="3001818" cy="2082801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322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E0B4C-1FFC-4C3D-B8EC-2F1C126D1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9AB73-5739-442E-9AA1-567E360D0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5BA80-A8C9-4BEF-BECC-D94830620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0678-EA7C-407D-9FBA-E55B23CFF446}" type="datetime1">
              <a:rPr lang="en-US" smtClean="0"/>
              <a:t>6/2/2022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40C4B7-DF25-41F5-8D33-4DC85EF06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42D59B-4EEF-454C-AF2E-AC600A67E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3D693-5E3B-468A-999B-1575A7FC2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712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5706C-4C2E-4CCF-B8E2-79C17C8B2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CB0278-EF95-4AC7-8D12-7426D8550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14764" y="6455931"/>
            <a:ext cx="1016000" cy="365125"/>
          </a:xfrm>
        </p:spPr>
        <p:txBody>
          <a:bodyPr/>
          <a:lstStyle/>
          <a:p>
            <a:fld id="{0BD12C53-2FE0-4299-BA7E-15E6C806CD97}" type="datetime1">
              <a:rPr lang="en-US" smtClean="0"/>
              <a:t>6/2/2022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8FC36A-853A-4CF6-8730-F99D6731A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3D693-5E3B-468A-999B-1575A7FC2C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3A58F6-63A0-4C08-8F96-4839BB977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310" y="1428462"/>
            <a:ext cx="438034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3667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C0EAC-98A0-4092-B3AB-211DF4C47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C09A-FB6C-4353-A17C-23CE210BE0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6309" y="1385456"/>
            <a:ext cx="4675909" cy="4664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FD9C75-F78E-4A91-9FA3-8063E711DF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4655" y="1385456"/>
            <a:ext cx="4054763" cy="4664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95CE20-025E-48E6-87F9-2B4C05BB2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5247F-AC87-461F-9FE5-48F10F03EA10}" type="datetime1">
              <a:rPr lang="en-US" smtClean="0"/>
              <a:t>6/2/2022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4ECC8-C105-4824-B2BC-6B88DAB8F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1AF31-B2E0-46EE-AAB5-007548871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3D693-5E3B-468A-999B-1575A7FC2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545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/Fi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CEA5B-8683-4680-B9C0-742BBD811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46"/>
            <a:ext cx="7361382" cy="4497099"/>
          </a:xfrm>
        </p:spPr>
        <p:txBody>
          <a:bodyPr lIns="365760" tIns="365760" rIns="365760" bIns="365760" anchor="ctr" anchorCtr="0"/>
          <a:lstStyle>
            <a:lvl1pPr algn="ct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BE59F-95A6-4741-95F9-9DF17D986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6097661"/>
            <a:ext cx="7361382" cy="760340"/>
          </a:xfr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7739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F0F01A-E026-4491-B178-5659A3F84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309" y="0"/>
            <a:ext cx="9174018" cy="10437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53E1D8-BFCC-47A1-A592-2D5F8A307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309" y="1428462"/>
            <a:ext cx="89985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9643D-A2F8-45F7-98B6-7F71B6D076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2691" y="6455931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532D4-4320-48BB-B439-437F9A4BBCFB}" type="datetime1">
              <a:rPr lang="en-US" smtClean="0"/>
              <a:t>6/2/2022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35EC2-564B-4423-B0D7-EBC0A15F3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5236" y="6455931"/>
            <a:ext cx="5772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E5B07-B31F-49F0-BE67-4480B14BB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6309" y="6455930"/>
            <a:ext cx="621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3D693-5E3B-468A-999B-1575A7FC2C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87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4" r:id="rId4"/>
    <p:sldLayoutId id="2147483652" r:id="rId5"/>
    <p:sldLayoutId id="2147483651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u="none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8288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3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mikegrace1952@gmail.com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CADEAD-33EC-48B9-8735-20173A85F7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Socially Inclusive Park and Playground coming to the Arden Arcade area very soon!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7511094-2AC5-4C24-8448-7A768D3FC7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/>
              <a:t>Watch for Groundbreaking </a:t>
            </a:r>
          </a:p>
          <a:p>
            <a:pPr algn="ctr"/>
            <a:r>
              <a:rPr lang="en-US" dirty="0"/>
              <a:t>Late Summer / Early Fall 2022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7478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D683FC8-F105-4A0C-B31B-BB16D5481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143" y="112804"/>
            <a:ext cx="6659418" cy="1967345"/>
          </a:xfrm>
        </p:spPr>
        <p:txBody>
          <a:bodyPr lIns="91440"/>
          <a:lstStyle/>
          <a:p>
            <a:pPr algn="l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time.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5C13B23-9616-4EF7-BB2B-7B3B4AF99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0143" y="2270234"/>
            <a:ext cx="6659418" cy="465967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/>
              <a:t>For more information contact: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1B42D-D5FE-44F3-BACF-AA8FF5BDA0F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56363"/>
            <a:ext cx="622300" cy="365125"/>
          </a:xfrm>
        </p:spPr>
        <p:txBody>
          <a:bodyPr/>
          <a:lstStyle/>
          <a:p>
            <a:fld id="{8913D693-5E3B-468A-999B-1575A7FC2C05}" type="slidenum">
              <a:rPr lang="en-US" smtClean="0"/>
              <a:t>10</a:t>
            </a:fld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6E297CEC-C7A0-4FD4-8E1E-8E1F5DC5012F}"/>
              </a:ext>
            </a:extLst>
          </p:cNvPr>
          <p:cNvSpPr txBox="1">
            <a:spLocks/>
          </p:cNvSpPr>
          <p:nvPr/>
        </p:nvSpPr>
        <p:spPr>
          <a:xfrm>
            <a:off x="0" y="6076193"/>
            <a:ext cx="7361382" cy="76034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None/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SacParksFoundation</a:t>
            </a:r>
            <a:r>
              <a:rPr lang="en-US" dirty="0"/>
              <a:t>.org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F7D572E3-0DCD-4070-B77A-DA8A411B490C}"/>
              </a:ext>
            </a:extLst>
          </p:cNvPr>
          <p:cNvSpPr txBox="1">
            <a:spLocks/>
          </p:cNvSpPr>
          <p:nvPr/>
        </p:nvSpPr>
        <p:spPr>
          <a:xfrm>
            <a:off x="240143" y="2567709"/>
            <a:ext cx="6659418" cy="19581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None/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b="1" dirty="0"/>
              <a:t>Michael Grace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hlinkClick r:id="rId2"/>
              </a:rPr>
              <a:t>mikegrace1952@gmail.com</a:t>
            </a:r>
            <a:endParaRPr lang="en-US" sz="2000" dirty="0"/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916/825-0197</a:t>
            </a:r>
          </a:p>
        </p:txBody>
      </p:sp>
    </p:spTree>
    <p:extLst>
      <p:ext uri="{BB962C8B-B14F-4D97-AF65-F5344CB8AC3E}">
        <p14:creationId xmlns:p14="http://schemas.microsoft.com/office/powerpoint/2010/main" val="1950116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4BDB835-30C0-40BE-88FB-6971C6E91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Sacramento Parks Foundation Background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F31CE57-5327-4E21-88AD-9B955C4EE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309" y="1428461"/>
            <a:ext cx="8998527" cy="5027469"/>
          </a:xfrm>
        </p:spPr>
        <p:txBody>
          <a:bodyPr>
            <a:normAutofit lnSpcReduction="10000"/>
          </a:bodyPr>
          <a:lstStyle/>
          <a:p>
            <a:r>
              <a:rPr lang="en-US" sz="1900" dirty="0"/>
              <a:t>The Sacramento Parks Foundation, or SPF, a 501c3 non-profit was founded in 1998.</a:t>
            </a:r>
          </a:p>
          <a:p>
            <a:endParaRPr lang="en-US" sz="1900" dirty="0"/>
          </a:p>
          <a:p>
            <a:r>
              <a:rPr lang="en-US" sz="1900" dirty="0"/>
              <a:t>The Board comprises representatives volunteering from each of four park districts: Arcade Creek, Arden Manor, Fulton-El Camino and Mission Oaks.  </a:t>
            </a:r>
          </a:p>
          <a:p>
            <a:endParaRPr lang="en-US" sz="1900" dirty="0"/>
          </a:p>
          <a:p>
            <a:r>
              <a:rPr lang="en-US" sz="1900" dirty="0"/>
              <a:t>Formed to provide opportunities to work together collectively to complete projects and programs for the Greater Community Good as well as each member district to fundraise individually.</a:t>
            </a:r>
          </a:p>
          <a:p>
            <a:endParaRPr lang="en-US" sz="1900" dirty="0"/>
          </a:p>
          <a:p>
            <a:r>
              <a:rPr lang="en-US" sz="1900" dirty="0">
                <a:effectLst/>
              </a:rPr>
              <a:t>The Foundations' focus is to provide program opportunities and sponsorships for underprivileged youth and for improved park amenities.</a:t>
            </a:r>
          </a:p>
          <a:p>
            <a:pPr marL="0" indent="0">
              <a:buNone/>
            </a:pPr>
            <a:endParaRPr lang="en-US" sz="1900" dirty="0">
              <a:effectLst/>
            </a:endParaRPr>
          </a:p>
          <a:p>
            <a:r>
              <a:rPr lang="en-US" sz="1900" dirty="0">
                <a:effectLst/>
              </a:rPr>
              <a:t>A long-term Foundation Goal  will be realized with the construction of EmPOWERment Park “AN INCLUSIVE PLAY-SPACE”.</a:t>
            </a:r>
          </a:p>
          <a:p>
            <a:endParaRPr lang="en-US" sz="2800" dirty="0">
              <a:effectLst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127231B-2827-4CA7-83C1-4E92DA236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F38DA-191E-4775-AFBE-FACEF8E1580D}" type="datetime1">
              <a:rPr lang="en-US" smtClean="0"/>
              <a:t>6/2/2022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72D0DA-D379-4FBE-BA30-E4410EEFE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0B2E364-D9C5-4374-9037-70D760074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3D693-5E3B-468A-999B-1575A7FC2C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71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86E83-F564-43C5-B90A-8C8CF8C0B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Open undeveloped space located for the </a:t>
            </a:r>
            <a:br>
              <a:rPr lang="en-US" dirty="0"/>
            </a:br>
            <a:r>
              <a:rPr lang="en-US" dirty="0"/>
              <a:t>EmPOWERment Park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5A6BC-7D85-4F08-B44A-351F71A4E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309" y="1262743"/>
            <a:ext cx="8998527" cy="4916115"/>
          </a:xfrm>
        </p:spPr>
        <p:txBody>
          <a:bodyPr>
            <a:normAutofit fontScale="92500" lnSpcReduction="10000"/>
          </a:bodyPr>
          <a:lstStyle/>
          <a:p>
            <a:r>
              <a:rPr lang="en-US" sz="1900" dirty="0"/>
              <a:t>Park space for the EmPOWERment Park project was not available within Member District’s Park Systems, however,  there was a vacant parcel of surplus land </a:t>
            </a:r>
            <a:r>
              <a:rPr lang="en-US" sz="1900" dirty="0">
                <a:effectLst/>
              </a:rPr>
              <a:t>at 1124 Bell Street owned by SMUD.</a:t>
            </a:r>
          </a:p>
          <a:p>
            <a:endParaRPr lang="en-US" sz="1900" dirty="0">
              <a:effectLst/>
            </a:endParaRPr>
          </a:p>
          <a:p>
            <a:r>
              <a:rPr lang="en-US" sz="1900" dirty="0">
                <a:effectLst/>
              </a:rPr>
              <a:t>The SMUD board was willing to enter into a lease agreement with SPF, and then gift the land through their “Shine Program”  if SPF could generate construction funding.  </a:t>
            </a:r>
          </a:p>
          <a:p>
            <a:endParaRPr lang="en-US" sz="1900" dirty="0">
              <a:effectLst/>
            </a:endParaRPr>
          </a:p>
          <a:p>
            <a:r>
              <a:rPr lang="en-US" sz="1900" dirty="0"/>
              <a:t>Through the Request for Proposal process, SPF secured the assistance of O’Dell Engineering to help draft a State Grant available by Proposition 68, approved by California voters in November 2018.</a:t>
            </a:r>
          </a:p>
          <a:p>
            <a:pPr marL="0" indent="0">
              <a:buNone/>
            </a:pPr>
            <a:endParaRPr lang="en-US" sz="1900" dirty="0"/>
          </a:p>
          <a:p>
            <a:r>
              <a:rPr lang="en-US" sz="1900" dirty="0"/>
              <a:t>SPF was successful in securing this highly competitive grant and one of 187 recipients in the state for 478 applications.</a:t>
            </a:r>
          </a:p>
          <a:p>
            <a:pPr marL="0" indent="0">
              <a:buNone/>
            </a:pPr>
            <a:endParaRPr lang="en-US" sz="1900" dirty="0"/>
          </a:p>
          <a:p>
            <a:r>
              <a:rPr lang="en-US" sz="1900" dirty="0"/>
              <a:t>100% of all Grant Funds and Donations will go to fund the project.</a:t>
            </a:r>
          </a:p>
          <a:p>
            <a:endParaRPr lang="en-US" sz="2800" dirty="0">
              <a:effectLst/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07CC4-B5EE-41C7-93F6-D718143F9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0678-EA7C-407D-9FBA-E55B23CFF446}" type="datetime1">
              <a:rPr lang="en-US" smtClean="0"/>
              <a:t>6/2/2022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D2B9E-1DC4-46A0-A89B-5D398EE2A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351" y="6258757"/>
            <a:ext cx="7989903" cy="562299"/>
          </a:xfrm>
        </p:spPr>
        <p:txBody>
          <a:bodyPr/>
          <a:lstStyle/>
          <a:p>
            <a:r>
              <a:rPr lang="en-US" sz="1400" b="1" dirty="0">
                <a:solidFill>
                  <a:srgbClr val="FF0000"/>
                </a:solidFill>
              </a:rPr>
              <a:t>Photo to the right shows the undeveloped property at the corner of Bell St and Irma Way.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57DBD-5AA3-45FA-AB3A-FBAC70B76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3D693-5E3B-468A-999B-1575A7FC2C05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EF22D88-58E0-44E9-9F1B-CF75F0DFE2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1624"/>
          <a:stretch/>
        </p:blipFill>
        <p:spPr bwMode="auto">
          <a:xfrm>
            <a:off x="9439563" y="9"/>
            <a:ext cx="7759920" cy="6857991"/>
          </a:xfrm>
          <a:custGeom>
            <a:avLst/>
            <a:gdLst/>
            <a:ahLst/>
            <a:cxnLst/>
            <a:rect l="l" t="t" r="r" b="b"/>
            <a:pathLst>
              <a:path w="7759940" h="6858001">
                <a:moveTo>
                  <a:pt x="0" y="0"/>
                </a:moveTo>
                <a:lnTo>
                  <a:pt x="1296537" y="0"/>
                </a:lnTo>
                <a:lnTo>
                  <a:pt x="1296537" y="1"/>
                </a:lnTo>
                <a:lnTo>
                  <a:pt x="6415225" y="1"/>
                </a:lnTo>
                <a:lnTo>
                  <a:pt x="6415225" y="0"/>
                </a:lnTo>
                <a:lnTo>
                  <a:pt x="7758763" y="0"/>
                </a:lnTo>
                <a:lnTo>
                  <a:pt x="7733718" y="155677"/>
                </a:lnTo>
                <a:lnTo>
                  <a:pt x="7709849" y="310668"/>
                </a:lnTo>
                <a:lnTo>
                  <a:pt x="7686485" y="466344"/>
                </a:lnTo>
                <a:lnTo>
                  <a:pt x="7666482" y="622707"/>
                </a:lnTo>
                <a:lnTo>
                  <a:pt x="7646311" y="778383"/>
                </a:lnTo>
                <a:lnTo>
                  <a:pt x="7627485" y="934746"/>
                </a:lnTo>
                <a:lnTo>
                  <a:pt x="7611349" y="1089051"/>
                </a:lnTo>
                <a:lnTo>
                  <a:pt x="7596053" y="1245413"/>
                </a:lnTo>
                <a:lnTo>
                  <a:pt x="7582101" y="1401090"/>
                </a:lnTo>
                <a:lnTo>
                  <a:pt x="7569999" y="1554023"/>
                </a:lnTo>
                <a:lnTo>
                  <a:pt x="7557896" y="1709014"/>
                </a:lnTo>
                <a:lnTo>
                  <a:pt x="7547811" y="1861947"/>
                </a:lnTo>
                <a:lnTo>
                  <a:pt x="7539911" y="2014881"/>
                </a:lnTo>
                <a:lnTo>
                  <a:pt x="7531674" y="2167128"/>
                </a:lnTo>
                <a:lnTo>
                  <a:pt x="7524783" y="2318004"/>
                </a:lnTo>
                <a:lnTo>
                  <a:pt x="7519908" y="2467509"/>
                </a:lnTo>
                <a:lnTo>
                  <a:pt x="7515706" y="2617013"/>
                </a:lnTo>
                <a:lnTo>
                  <a:pt x="7511672" y="2765146"/>
                </a:lnTo>
                <a:lnTo>
                  <a:pt x="7509823" y="2911221"/>
                </a:lnTo>
                <a:lnTo>
                  <a:pt x="7507806" y="3057297"/>
                </a:lnTo>
                <a:lnTo>
                  <a:pt x="7506797" y="3201315"/>
                </a:lnTo>
                <a:lnTo>
                  <a:pt x="7507806" y="3343961"/>
                </a:lnTo>
                <a:lnTo>
                  <a:pt x="7507806" y="3485236"/>
                </a:lnTo>
                <a:lnTo>
                  <a:pt x="7509823" y="3625139"/>
                </a:lnTo>
                <a:lnTo>
                  <a:pt x="7512848" y="3762299"/>
                </a:lnTo>
                <a:lnTo>
                  <a:pt x="7515706" y="3898087"/>
                </a:lnTo>
                <a:lnTo>
                  <a:pt x="7518900" y="4031133"/>
                </a:lnTo>
                <a:lnTo>
                  <a:pt x="7523774" y="4163492"/>
                </a:lnTo>
                <a:lnTo>
                  <a:pt x="7528985" y="4293793"/>
                </a:lnTo>
                <a:lnTo>
                  <a:pt x="7533691" y="4421352"/>
                </a:lnTo>
                <a:lnTo>
                  <a:pt x="7546971" y="4670298"/>
                </a:lnTo>
                <a:lnTo>
                  <a:pt x="7561090" y="4908956"/>
                </a:lnTo>
                <a:lnTo>
                  <a:pt x="7575882" y="5138013"/>
                </a:lnTo>
                <a:lnTo>
                  <a:pt x="7592187" y="5354726"/>
                </a:lnTo>
                <a:lnTo>
                  <a:pt x="7609164" y="5561838"/>
                </a:lnTo>
                <a:lnTo>
                  <a:pt x="7627485" y="5753862"/>
                </a:lnTo>
                <a:lnTo>
                  <a:pt x="7645471" y="5934227"/>
                </a:lnTo>
                <a:lnTo>
                  <a:pt x="7663456" y="6100191"/>
                </a:lnTo>
                <a:lnTo>
                  <a:pt x="7680433" y="6252438"/>
                </a:lnTo>
                <a:lnTo>
                  <a:pt x="7696570" y="6387541"/>
                </a:lnTo>
                <a:lnTo>
                  <a:pt x="7711866" y="6509613"/>
                </a:lnTo>
                <a:lnTo>
                  <a:pt x="7724641" y="6612483"/>
                </a:lnTo>
                <a:lnTo>
                  <a:pt x="7736743" y="6698894"/>
                </a:lnTo>
                <a:lnTo>
                  <a:pt x="7754057" y="6817538"/>
                </a:lnTo>
                <a:lnTo>
                  <a:pt x="7759940" y="6858000"/>
                </a:lnTo>
                <a:lnTo>
                  <a:pt x="6854586" y="6858000"/>
                </a:lnTo>
                <a:lnTo>
                  <a:pt x="6854586" y="6858001"/>
                </a:lnTo>
                <a:lnTo>
                  <a:pt x="764022" y="6858001"/>
                </a:lnTo>
                <a:lnTo>
                  <a:pt x="76402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34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D683FC8-F105-4A0C-B31B-BB16D5481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46"/>
            <a:ext cx="7361382" cy="450950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5C13B23-9616-4EF7-BB2B-7B3B4AF99F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Disabled Community Highly Supportive of 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1B42D-D5FE-44F3-BACF-AA8FF5BDA0F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56363"/>
            <a:ext cx="622300" cy="365125"/>
          </a:xfrm>
        </p:spPr>
        <p:txBody>
          <a:bodyPr/>
          <a:lstStyle/>
          <a:p>
            <a:fld id="{8913D693-5E3B-468A-999B-1575A7FC2C05}" type="slidenum">
              <a:rPr lang="en-US" smtClean="0"/>
              <a:t>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20E77C-29A5-4372-8937-E86C3321AD6D}"/>
              </a:ext>
            </a:extLst>
          </p:cNvPr>
          <p:cNvSpPr txBox="1"/>
          <p:nvPr/>
        </p:nvSpPr>
        <p:spPr>
          <a:xfrm>
            <a:off x="5638800" y="2973977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F072FD22-61D1-4801-B085-588E4A8BE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6510"/>
            <a:ext cx="7294430" cy="251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764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30E86-E49F-4BFA-B701-C59E746D0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Partners Grow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ED162-5AFF-4D34-8577-0084D6901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310" y="1428461"/>
            <a:ext cx="4066308" cy="5392594"/>
          </a:xfrm>
        </p:spPr>
        <p:txBody>
          <a:bodyPr>
            <a:normAutofit/>
          </a:bodyPr>
          <a:lstStyle/>
          <a:p>
            <a:r>
              <a:rPr lang="en-US" sz="1800" dirty="0"/>
              <a:t>SMUD joint the four park districts as a special district partner.</a:t>
            </a:r>
          </a:p>
          <a:p>
            <a:endParaRPr lang="en-US" sz="1800" dirty="0"/>
          </a:p>
          <a:p>
            <a:r>
              <a:rPr lang="en-US" sz="1800" dirty="0"/>
              <a:t>Sacramento County Dept of Transportation submitted a grant to help fund sidewalk and curb cut improvements, and a cross walk.  </a:t>
            </a:r>
          </a:p>
          <a:p>
            <a:endParaRPr lang="en-US" sz="1800" dirty="0"/>
          </a:p>
          <a:p>
            <a:r>
              <a:rPr lang="en-US" sz="1800" dirty="0"/>
              <a:t>SHRA has become involved in funding this important  infrastructure.</a:t>
            </a:r>
          </a:p>
          <a:p>
            <a:endParaRPr lang="en-US" sz="1800" dirty="0"/>
          </a:p>
          <a:p>
            <a:r>
              <a:rPr lang="en-US" sz="1800" dirty="0"/>
              <a:t>SPF is looking forward to involving some businesses, foundation and/or individual partners to help make the park amenities the very best possible play space!</a:t>
            </a:r>
          </a:p>
        </p:txBody>
      </p:sp>
      <p:pic>
        <p:nvPicPr>
          <p:cNvPr id="4" name="Picture 3" descr="A picture containing tree, resort, garden&#10;&#10;Description automatically generated">
            <a:extLst>
              <a:ext uri="{FF2B5EF4-FFF2-40B4-BE49-F238E27FC236}">
                <a16:creationId xmlns:a16="http://schemas.microsoft.com/office/drawing/2014/main" id="{95E34DDA-394F-4B94-A687-E4E429D0F0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5" r="18471"/>
          <a:stretch/>
        </p:blipFill>
        <p:spPr>
          <a:xfrm>
            <a:off x="4571267" y="1428462"/>
            <a:ext cx="7620733" cy="5429538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7A9442-E848-4690-971B-8265C56F4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550C-C9AF-4B3D-A920-51CC74927ED7}" type="datetime1">
              <a:rPr lang="en-US" smtClean="0"/>
              <a:t>6/2/2022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01D21-3807-416F-817B-7EEF7342D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3D693-5E3B-468A-999B-1575A7FC2C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68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30E86-E49F-4BFA-B701-C59E746D0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Demographics show a huge need for this park project at this location.                       </a:t>
            </a:r>
            <a:r>
              <a:rPr lang="en-US" sz="1400" dirty="0"/>
              <a:t>California State Parks Data Shown</a:t>
            </a:r>
          </a:p>
        </p:txBody>
      </p:sp>
      <p:pic>
        <p:nvPicPr>
          <p:cNvPr id="5" name="Picture 4" descr="A picture containing text, way, road&#10;&#10;Description automatically generated">
            <a:extLst>
              <a:ext uri="{FF2B5EF4-FFF2-40B4-BE49-F238E27FC236}">
                <a16:creationId xmlns:a16="http://schemas.microsoft.com/office/drawing/2014/main" id="{8E99E02F-4B56-4CF2-A166-A1CF46A5C8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3" r="11763"/>
          <a:stretch/>
        </p:blipFill>
        <p:spPr>
          <a:xfrm>
            <a:off x="6934200" y="1428462"/>
            <a:ext cx="5257800" cy="5429538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9086C40-5CA6-40CE-AE9E-15384682B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A5381-84FC-45D0-AB0B-A2CFE5DE42CF}" type="datetime1">
              <a:rPr lang="en-US" smtClean="0"/>
              <a:t>6/2/2022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7FA156-833A-4245-95BB-E1FD9F505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3D693-5E3B-468A-999B-1575A7FC2C05}" type="slidenum">
              <a:rPr lang="en-US" smtClean="0"/>
              <a:t>6</a:t>
            </a:fld>
            <a:endParaRPr lang="en-US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41B495DA-9B87-44DE-89D3-5F46826B7D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-741" r="6488"/>
          <a:stretch/>
        </p:blipFill>
        <p:spPr>
          <a:xfrm>
            <a:off x="61779" y="2057400"/>
            <a:ext cx="6872421" cy="388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92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30E86-E49F-4BFA-B701-C59E746D0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309" y="0"/>
            <a:ext cx="9174018" cy="801189"/>
          </a:xfrm>
        </p:spPr>
        <p:txBody>
          <a:bodyPr/>
          <a:lstStyle/>
          <a:p>
            <a:r>
              <a:rPr lang="en-US" dirty="0"/>
              <a:t>This Socially Inclusive Park will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ED162-5AFF-4D34-8577-0084D6901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02" y="1140823"/>
            <a:ext cx="4908095" cy="5680232"/>
          </a:xfrm>
        </p:spPr>
        <p:txBody>
          <a:bodyPr>
            <a:noAutofit/>
          </a:bodyPr>
          <a:lstStyle/>
          <a:p>
            <a:r>
              <a:rPr lang="en-US" sz="1650" b="1" dirty="0">
                <a:solidFill>
                  <a:srgbClr val="FF0000"/>
                </a:solidFill>
              </a:rPr>
              <a:t>POWER</a:t>
            </a:r>
            <a:r>
              <a:rPr lang="en-US" sz="1650" dirty="0">
                <a:solidFill>
                  <a:srgbClr val="FF0000"/>
                </a:solidFill>
              </a:rPr>
              <a:t> </a:t>
            </a:r>
            <a:r>
              <a:rPr lang="en-US" sz="1650" b="1" dirty="0">
                <a:solidFill>
                  <a:srgbClr val="FF0000"/>
                </a:solidFill>
              </a:rPr>
              <a:t>themed accessible play equipment            </a:t>
            </a:r>
            <a:r>
              <a:rPr lang="en-US" sz="1650" dirty="0"/>
              <a:t>for children 2-5 years of age and a separate         area for 5-12-year-olds.</a:t>
            </a:r>
          </a:p>
          <a:p>
            <a:r>
              <a:rPr lang="en-US" sz="1650" dirty="0"/>
              <a:t>Sensory wall integrated experiences </a:t>
            </a:r>
          </a:p>
          <a:p>
            <a:r>
              <a:rPr lang="en-US" sz="1650" dirty="0"/>
              <a:t>Shaded Picnic and BBQ areas</a:t>
            </a:r>
          </a:p>
          <a:p>
            <a:r>
              <a:rPr lang="en-US" sz="1650" dirty="0"/>
              <a:t>A shaded picnic structure with solar panels</a:t>
            </a:r>
          </a:p>
          <a:p>
            <a:r>
              <a:rPr lang="en-US" sz="1650" dirty="0"/>
              <a:t>Raised community garden beds and a tool     storage shed</a:t>
            </a:r>
          </a:p>
          <a:p>
            <a:r>
              <a:rPr lang="en-US" sz="1650" dirty="0"/>
              <a:t>A public art display</a:t>
            </a:r>
          </a:p>
          <a:p>
            <a:r>
              <a:rPr lang="en-US" sz="1650" dirty="0"/>
              <a:t>A water play area hydro power experience               </a:t>
            </a:r>
            <a:r>
              <a:rPr lang="en-US" sz="1200" dirty="0"/>
              <a:t>(not a water park spray type feature)</a:t>
            </a:r>
          </a:p>
          <a:p>
            <a:r>
              <a:rPr lang="en-US" sz="1650" dirty="0"/>
              <a:t>Open space/turf area</a:t>
            </a:r>
          </a:p>
          <a:p>
            <a:r>
              <a:rPr lang="en-US" sz="1650" dirty="0"/>
              <a:t>A court game area</a:t>
            </a:r>
          </a:p>
          <a:p>
            <a:r>
              <a:rPr lang="en-US" sz="1650" dirty="0"/>
              <a:t>A Basketball Bankshot court</a:t>
            </a:r>
          </a:p>
          <a:p>
            <a:r>
              <a:rPr lang="en-US" sz="1650" dirty="0"/>
              <a:t>Off-street accessible parking stalls</a:t>
            </a:r>
          </a:p>
          <a:p>
            <a:r>
              <a:rPr lang="en-US" sz="1650" dirty="0"/>
              <a:t>A restroom, landscaping, safety lighting and perimeter fencing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9086C40-5CA6-40CE-AE9E-15384682B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A5381-84FC-45D0-AB0B-A2CFE5DE42CF}" type="datetime1">
              <a:rPr lang="en-US" smtClean="0"/>
              <a:t>6/2/2022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7FA156-833A-4245-95BB-E1FD9F505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3D693-5E3B-468A-999B-1575A7FC2C05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 descr="A picture containing resort&#10;&#10;Description automatically generated">
            <a:extLst>
              <a:ext uri="{FF2B5EF4-FFF2-40B4-BE49-F238E27FC236}">
                <a16:creationId xmlns:a16="http://schemas.microsoft.com/office/drawing/2014/main" id="{11748754-8C9A-4A43-89D4-49F401692B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r="5819"/>
          <a:stretch/>
        </p:blipFill>
        <p:spPr>
          <a:xfrm>
            <a:off x="4754881" y="1428462"/>
            <a:ext cx="7437120" cy="54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32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EB355-6375-43E4-9EB1-723A862E81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Skyrocketing Construction Cost are Jeopardizing the Quality of this Project! You Can Help!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DE57FD-0A1F-4B09-AF09-6D1645813D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845573" y="5715989"/>
            <a:ext cx="105142" cy="565761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388F6B1-9ECD-487C-84FB-66AE9002F772}"/>
              </a:ext>
            </a:extLst>
          </p:cNvPr>
          <p:cNvSpPr txBox="1">
            <a:spLocks/>
          </p:cNvSpPr>
          <p:nvPr/>
        </p:nvSpPr>
        <p:spPr>
          <a:xfrm flipV="1">
            <a:off x="0" y="6858000"/>
            <a:ext cx="3001818" cy="4571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944B8F-2897-A125-BD7D-FE277F57672E}"/>
              </a:ext>
            </a:extLst>
          </p:cNvPr>
          <p:cNvSpPr txBox="1"/>
          <p:nvPr/>
        </p:nvSpPr>
        <p:spPr>
          <a:xfrm>
            <a:off x="1" y="1803400"/>
            <a:ext cx="2844800" cy="395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Become a Project Partner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Watt 	$    1,000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Kilowatt	$    5,000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Megawatt	$  10,000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Gigawatt	$  25,000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Terawatt	$  50,000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Power	$100,000</a:t>
            </a:r>
          </a:p>
          <a:p>
            <a:pPr lvl="1"/>
            <a:endParaRPr lang="en-US" sz="1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Help fund special features!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Assist with Tree Planting, etc.</a:t>
            </a:r>
          </a:p>
          <a:p>
            <a:pPr>
              <a:lnSpc>
                <a:spcPct val="90000"/>
              </a:lnSpc>
            </a:pPr>
            <a:endParaRPr lang="en-US" sz="12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Assist with the Grand Opening Celebration anticipated  2023</a:t>
            </a:r>
          </a:p>
        </p:txBody>
      </p:sp>
    </p:spTree>
    <p:extLst>
      <p:ext uri="{BB962C8B-B14F-4D97-AF65-F5344CB8AC3E}">
        <p14:creationId xmlns:p14="http://schemas.microsoft.com/office/powerpoint/2010/main" val="936022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EB355-6375-43E4-9EB1-723A862E81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Join us in this exciting project!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DE57FD-0A1F-4B09-AF09-6D1645813D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845573" y="5715989"/>
            <a:ext cx="105142" cy="565761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388F6B1-9ECD-487C-84FB-66AE9002F772}"/>
              </a:ext>
            </a:extLst>
          </p:cNvPr>
          <p:cNvSpPr txBox="1">
            <a:spLocks/>
          </p:cNvSpPr>
          <p:nvPr/>
        </p:nvSpPr>
        <p:spPr>
          <a:xfrm>
            <a:off x="0" y="6068291"/>
            <a:ext cx="3001818" cy="7897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Date</a:t>
            </a:r>
          </a:p>
        </p:txBody>
      </p:sp>
      <p:pic>
        <p:nvPicPr>
          <p:cNvPr id="5" name="Picture 2" descr="Parks Title">
            <a:extLst>
              <a:ext uri="{FF2B5EF4-FFF2-40B4-BE49-F238E27FC236}">
                <a16:creationId xmlns:a16="http://schemas.microsoft.com/office/drawing/2014/main" id="{23A95D7E-393D-4431-B480-3E8B7C37D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4" y="4453780"/>
            <a:ext cx="2916163" cy="71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Sacramento Parks Foundation">
            <a:extLst>
              <a:ext uri="{FF2B5EF4-FFF2-40B4-BE49-F238E27FC236}">
                <a16:creationId xmlns:a16="http://schemas.microsoft.com/office/drawing/2014/main" id="{F17316B5-6A7F-479F-91A2-F505D4A12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9" y="2077022"/>
            <a:ext cx="2128678" cy="168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hra header logo">
            <a:extLst>
              <a:ext uri="{FF2B5EF4-FFF2-40B4-BE49-F238E27FC236}">
                <a16:creationId xmlns:a16="http://schemas.microsoft.com/office/drawing/2014/main" id="{10F7097C-8C22-432F-889C-9C3A36447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15" y="5253273"/>
            <a:ext cx="1211666" cy="45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CA66E49-5191-492F-8342-4C0AF26CC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81" y="6101223"/>
            <a:ext cx="2143125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phic 1">
            <a:extLst>
              <a:ext uri="{FF2B5EF4-FFF2-40B4-BE49-F238E27FC236}">
                <a16:creationId xmlns:a16="http://schemas.microsoft.com/office/drawing/2014/main" id="{578F879D-D735-19F2-5818-3394DF1BFD2F}"/>
              </a:ext>
            </a:extLst>
          </p:cNvPr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102" y="3848400"/>
            <a:ext cx="2532185" cy="51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2901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mPOWERment">
      <a:dk1>
        <a:srgbClr val="3A3838"/>
      </a:dk1>
      <a:lt1>
        <a:sysClr val="window" lastClr="FFFFFF"/>
      </a:lt1>
      <a:dk2>
        <a:srgbClr val="3A3838"/>
      </a:dk2>
      <a:lt2>
        <a:srgbClr val="E7E6E6"/>
      </a:lt2>
      <a:accent1>
        <a:srgbClr val="303C6A"/>
      </a:accent1>
      <a:accent2>
        <a:srgbClr val="52567D"/>
      </a:accent2>
      <a:accent3>
        <a:srgbClr val="4F9A54"/>
      </a:accent3>
      <a:accent4>
        <a:srgbClr val="84C77F"/>
      </a:accent4>
      <a:accent5>
        <a:srgbClr val="3A3838"/>
      </a:accent5>
      <a:accent6>
        <a:srgbClr val="757070"/>
      </a:accent6>
      <a:hlink>
        <a:srgbClr val="84C77F"/>
      </a:hlink>
      <a:folHlink>
        <a:srgbClr val="52567D"/>
      </a:folHlink>
    </a:clrScheme>
    <a:fontScheme name="emPOWERment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mPOWERment park PPT template" id="{A3539FD4-A3D9-456D-BD33-7EA690216FD4}" vid="{D7490E22-A2A7-499F-9F31-69CE9F928F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emPOWERment park PPT template</Template>
  <TotalTime>195</TotalTime>
  <Words>598</Words>
  <Application>Microsoft Office PowerPoint</Application>
  <PresentationFormat>Widescreen</PresentationFormat>
  <Paragraphs>83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Segoe UI</vt:lpstr>
      <vt:lpstr>Wingdings</vt:lpstr>
      <vt:lpstr>Arial</vt:lpstr>
      <vt:lpstr>Calibri</vt:lpstr>
      <vt:lpstr>Office Theme</vt:lpstr>
      <vt:lpstr>Socially Inclusive Park and Playground coming to the Arden Arcade area very soon!</vt:lpstr>
      <vt:lpstr>Sacramento Parks Foundation Background</vt:lpstr>
      <vt:lpstr>Open undeveloped space located for the  EmPOWERment Park Project</vt:lpstr>
      <vt:lpstr>PowerPoint Presentation</vt:lpstr>
      <vt:lpstr>Project Partners Grow</vt:lpstr>
      <vt:lpstr>Demographics show a huge need for this park project at this location.                       California State Parks Data Shown</vt:lpstr>
      <vt:lpstr>This Socially Inclusive Park will include:</vt:lpstr>
      <vt:lpstr>Skyrocketing Construction Cost are Jeopardizing the Quality of this Project! You Can Help!</vt:lpstr>
      <vt:lpstr>Join us in this exciting project!</vt:lpstr>
      <vt:lpstr>Thank you for  your time.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Natsuki Grace</dc:creator>
  <cp:lastModifiedBy>Maria Boland</cp:lastModifiedBy>
  <cp:revision>7</cp:revision>
  <dcterms:created xsi:type="dcterms:W3CDTF">2021-02-21T01:37:57Z</dcterms:created>
  <dcterms:modified xsi:type="dcterms:W3CDTF">2022-06-02T17:46:03Z</dcterms:modified>
</cp:coreProperties>
</file>